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6"/>
  </p:notesMasterIdLst>
  <p:sldIdLst>
    <p:sldId id="302" r:id="rId2"/>
    <p:sldId id="297" r:id="rId3"/>
    <p:sldId id="301" r:id="rId4"/>
    <p:sldId id="303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6">
          <p15:clr>
            <a:srgbClr val="A4A3A4"/>
          </p15:clr>
        </p15:guide>
        <p15:guide id="2" pos="4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1F2F2"/>
    <a:srgbClr val="F8F8F8"/>
    <a:srgbClr val="1D6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67" y="370"/>
      </p:cViewPr>
      <p:guideLst>
        <p:guide orient="horz" pos="276"/>
        <p:guide pos="4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598250218722658"/>
          <c:y val="0.12683970059298144"/>
          <c:w val="0.71434580052493446"/>
          <c:h val="0.73933858267716535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0070C0">
                    <a:shade val="30000"/>
                    <a:satMod val="115000"/>
                  </a:srgb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688-4B34-BF6B-CD6E5FF8B64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Sheet1!$A$1:$A$9</c:f>
              <c:strCache>
                <c:ptCount val="9"/>
                <c:pt idx="0">
                  <c:v>Cured***</c:v>
                </c:pt>
                <c:pt idx="1">
                  <c:v>Tested for SVR</c:v>
                </c:pt>
                <c:pt idx="2">
                  <c:v>Eligible for SVR Testing</c:v>
                </c:pt>
                <c:pt idx="3">
                  <c:v>Completed ≥1 Round of Treatment</c:v>
                </c:pt>
                <c:pt idx="4">
                  <c:v>Initiated HCV Treatment</c:v>
                </c:pt>
                <c:pt idx="5">
                  <c:v>Positive for Current HCV Infection</c:v>
                </c:pt>
                <c:pt idx="6">
                  <c:v>Tested for HCV RNA or Core Antigen  </c:v>
                </c:pt>
                <c:pt idx="7">
                  <c:v>Positive Anti-HCV Test (Tx eligible)**</c:v>
                </c:pt>
                <c:pt idx="8">
                  <c:v>Positive Anti-HCV Test (Total)*</c:v>
                </c:pt>
              </c:strCache>
            </c:strRef>
          </c:cat>
          <c:val>
            <c:numRef>
              <c:f>Sheet1!$B$1:$B$9</c:f>
              <c:numCache>
                <c:formatCode>#,##0</c:formatCode>
                <c:ptCount val="9"/>
                <c:pt idx="0">
                  <c:v>44540</c:v>
                </c:pt>
                <c:pt idx="1">
                  <c:v>45093</c:v>
                </c:pt>
                <c:pt idx="2">
                  <c:v>59517</c:v>
                </c:pt>
                <c:pt idx="3">
                  <c:v>62075</c:v>
                </c:pt>
                <c:pt idx="4">
                  <c:v>68231</c:v>
                </c:pt>
                <c:pt idx="5">
                  <c:v>86187</c:v>
                </c:pt>
                <c:pt idx="6">
                  <c:v>106639</c:v>
                </c:pt>
                <c:pt idx="7">
                  <c:v>127823</c:v>
                </c:pt>
                <c:pt idx="8">
                  <c:v>132540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02-4A75-B573-9ACD225ED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0449296"/>
        <c:axId val="280450864"/>
      </c:barChart>
      <c:catAx>
        <c:axId val="28044929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0450864"/>
        <c:crosses val="autoZero"/>
        <c:auto val="1"/>
        <c:lblAlgn val="ctr"/>
        <c:lblOffset val="100"/>
        <c:noMultiLvlLbl val="0"/>
      </c:catAx>
      <c:valAx>
        <c:axId val="28045086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80449296"/>
        <c:crosses val="autoZero"/>
        <c:crossBetween val="between"/>
      </c:valAx>
      <c:spPr>
        <a:solidFill>
          <a:schemeClr val="bg1"/>
        </a:solidFill>
        <a:ln>
          <a:solidFill>
            <a:schemeClr val="accent1">
              <a:lumMod val="50000"/>
              <a:alpha val="89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66524107879605"/>
          <c:y val="2.7196580971718877E-2"/>
          <c:w val="0.78463237476893943"/>
          <c:h val="0.735527056345187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Patients Initiating Treatment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solidFill>
                <a:schemeClr val="accent1"/>
              </a:solidFill>
            </a:ln>
            <a:effectLst/>
          </c:spPr>
          <c:invertIfNegative val="0"/>
          <c:cat>
            <c:numRef>
              <c:f>Sheet1!$A$2:$A$61</c:f>
              <c:numCache>
                <c:formatCode>[$-409]mmm\-yy;@</c:formatCode>
                <c:ptCount val="60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  <c:pt idx="49">
                  <c:v>43586</c:v>
                </c:pt>
                <c:pt idx="50">
                  <c:v>43617</c:v>
                </c:pt>
                <c:pt idx="51">
                  <c:v>43647</c:v>
                </c:pt>
                <c:pt idx="52">
                  <c:v>43678</c:v>
                </c:pt>
                <c:pt idx="53">
                  <c:v>43709</c:v>
                </c:pt>
                <c:pt idx="54">
                  <c:v>43739</c:v>
                </c:pt>
                <c:pt idx="55">
                  <c:v>43770</c:v>
                </c:pt>
                <c:pt idx="56">
                  <c:v>43800</c:v>
                </c:pt>
                <c:pt idx="57">
                  <c:v>43831</c:v>
                </c:pt>
                <c:pt idx="58">
                  <c:v>43862</c:v>
                </c:pt>
                <c:pt idx="59">
                  <c:v>43891</c:v>
                </c:pt>
              </c:numCache>
            </c:numRef>
          </c:cat>
          <c:val>
            <c:numRef>
              <c:f>Sheet1!$B$2:$B$61</c:f>
              <c:numCache>
                <c:formatCode>General</c:formatCode>
                <c:ptCount val="60"/>
                <c:pt idx="0">
                  <c:v>0</c:v>
                </c:pt>
                <c:pt idx="1">
                  <c:v>298</c:v>
                </c:pt>
                <c:pt idx="2">
                  <c:v>562</c:v>
                </c:pt>
                <c:pt idx="3">
                  <c:v>1000</c:v>
                </c:pt>
                <c:pt idx="4">
                  <c:v>1125</c:v>
                </c:pt>
                <c:pt idx="5">
                  <c:v>287</c:v>
                </c:pt>
                <c:pt idx="6">
                  <c:v>1136</c:v>
                </c:pt>
                <c:pt idx="7">
                  <c:v>638</c:v>
                </c:pt>
                <c:pt idx="8">
                  <c:v>891</c:v>
                </c:pt>
                <c:pt idx="9">
                  <c:v>15</c:v>
                </c:pt>
                <c:pt idx="10">
                  <c:v>629</c:v>
                </c:pt>
                <c:pt idx="11">
                  <c:v>518</c:v>
                </c:pt>
                <c:pt idx="12">
                  <c:v>1346</c:v>
                </c:pt>
                <c:pt idx="13">
                  <c:v>810</c:v>
                </c:pt>
                <c:pt idx="14">
                  <c:v>1164</c:v>
                </c:pt>
                <c:pt idx="15">
                  <c:v>1263</c:v>
                </c:pt>
                <c:pt idx="16">
                  <c:v>3296</c:v>
                </c:pt>
                <c:pt idx="17">
                  <c:v>4593</c:v>
                </c:pt>
                <c:pt idx="18">
                  <c:v>3689</c:v>
                </c:pt>
                <c:pt idx="19">
                  <c:v>2191</c:v>
                </c:pt>
                <c:pt idx="20">
                  <c:v>2139</c:v>
                </c:pt>
                <c:pt idx="21">
                  <c:v>1966</c:v>
                </c:pt>
                <c:pt idx="22">
                  <c:v>1460</c:v>
                </c:pt>
                <c:pt idx="23">
                  <c:v>1382</c:v>
                </c:pt>
                <c:pt idx="24">
                  <c:v>1262</c:v>
                </c:pt>
                <c:pt idx="25">
                  <c:v>1354</c:v>
                </c:pt>
                <c:pt idx="26">
                  <c:v>1162</c:v>
                </c:pt>
                <c:pt idx="27">
                  <c:v>1163</c:v>
                </c:pt>
                <c:pt idx="28">
                  <c:v>1003</c:v>
                </c:pt>
                <c:pt idx="29">
                  <c:v>1041</c:v>
                </c:pt>
                <c:pt idx="30">
                  <c:v>1023</c:v>
                </c:pt>
                <c:pt idx="31">
                  <c:v>1065</c:v>
                </c:pt>
                <c:pt idx="32">
                  <c:v>908</c:v>
                </c:pt>
                <c:pt idx="33">
                  <c:v>342</c:v>
                </c:pt>
                <c:pt idx="34">
                  <c:v>1025</c:v>
                </c:pt>
                <c:pt idx="35">
                  <c:v>1586</c:v>
                </c:pt>
                <c:pt idx="36">
                  <c:v>120</c:v>
                </c:pt>
                <c:pt idx="37">
                  <c:v>960</c:v>
                </c:pt>
                <c:pt idx="38">
                  <c:v>974</c:v>
                </c:pt>
                <c:pt idx="39">
                  <c:v>729</c:v>
                </c:pt>
                <c:pt idx="40">
                  <c:v>781</c:v>
                </c:pt>
                <c:pt idx="41">
                  <c:v>1063</c:v>
                </c:pt>
                <c:pt idx="42">
                  <c:v>1073</c:v>
                </c:pt>
                <c:pt idx="43">
                  <c:v>834</c:v>
                </c:pt>
                <c:pt idx="44">
                  <c:v>715</c:v>
                </c:pt>
                <c:pt idx="45">
                  <c:v>804</c:v>
                </c:pt>
                <c:pt idx="46">
                  <c:v>923</c:v>
                </c:pt>
                <c:pt idx="47">
                  <c:v>1059</c:v>
                </c:pt>
                <c:pt idx="48">
                  <c:v>943</c:v>
                </c:pt>
                <c:pt idx="49">
                  <c:v>1047</c:v>
                </c:pt>
                <c:pt idx="50">
                  <c:v>867</c:v>
                </c:pt>
                <c:pt idx="51">
                  <c:v>1067</c:v>
                </c:pt>
                <c:pt idx="52">
                  <c:v>964</c:v>
                </c:pt>
                <c:pt idx="53">
                  <c:v>1324</c:v>
                </c:pt>
                <c:pt idx="54">
                  <c:v>1346</c:v>
                </c:pt>
                <c:pt idx="55">
                  <c:v>1103</c:v>
                </c:pt>
                <c:pt idx="56">
                  <c:v>509</c:v>
                </c:pt>
                <c:pt idx="57">
                  <c:v>649</c:v>
                </c:pt>
                <c:pt idx="58">
                  <c:v>2240</c:v>
                </c:pt>
                <c:pt idx="59">
                  <c:v>805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4861280"/>
        <c:axId val="134863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Cumulative Initiated Treatment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Sheet1!$A$2:$A$61</c:f>
              <c:numCache>
                <c:formatCode>[$-409]mmm\-yy;@</c:formatCode>
                <c:ptCount val="60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  <c:pt idx="49">
                  <c:v>43586</c:v>
                </c:pt>
                <c:pt idx="50">
                  <c:v>43617</c:v>
                </c:pt>
                <c:pt idx="51">
                  <c:v>43647</c:v>
                </c:pt>
                <c:pt idx="52">
                  <c:v>43678</c:v>
                </c:pt>
                <c:pt idx="53">
                  <c:v>43709</c:v>
                </c:pt>
                <c:pt idx="54">
                  <c:v>43739</c:v>
                </c:pt>
                <c:pt idx="55">
                  <c:v>43770</c:v>
                </c:pt>
                <c:pt idx="56">
                  <c:v>43800</c:v>
                </c:pt>
                <c:pt idx="57">
                  <c:v>43831</c:v>
                </c:pt>
                <c:pt idx="58">
                  <c:v>43862</c:v>
                </c:pt>
                <c:pt idx="59">
                  <c:v>43891</c:v>
                </c:pt>
              </c:numCache>
            </c:numRef>
          </c:cat>
          <c:val>
            <c:numRef>
              <c:f>Sheet1!$C$2:$C$61</c:f>
              <c:numCache>
                <c:formatCode>General</c:formatCode>
                <c:ptCount val="60"/>
                <c:pt idx="0">
                  <c:v>0</c:v>
                </c:pt>
                <c:pt idx="1">
                  <c:v>298</c:v>
                </c:pt>
                <c:pt idx="2">
                  <c:v>860</c:v>
                </c:pt>
                <c:pt idx="3">
                  <c:v>1860</c:v>
                </c:pt>
                <c:pt idx="4">
                  <c:v>2985</c:v>
                </c:pt>
                <c:pt idx="5">
                  <c:v>3272</c:v>
                </c:pt>
                <c:pt idx="6">
                  <c:v>4408</c:v>
                </c:pt>
                <c:pt idx="7">
                  <c:v>5046</c:v>
                </c:pt>
                <c:pt idx="8">
                  <c:v>5937</c:v>
                </c:pt>
                <c:pt idx="9">
                  <c:v>5952</c:v>
                </c:pt>
                <c:pt idx="10">
                  <c:v>6581</c:v>
                </c:pt>
                <c:pt idx="11">
                  <c:v>7099</c:v>
                </c:pt>
                <c:pt idx="12">
                  <c:v>8445</c:v>
                </c:pt>
                <c:pt idx="13">
                  <c:v>9255</c:v>
                </c:pt>
                <c:pt idx="14">
                  <c:v>10419</c:v>
                </c:pt>
                <c:pt idx="15">
                  <c:v>11682</c:v>
                </c:pt>
                <c:pt idx="16">
                  <c:v>14978</c:v>
                </c:pt>
                <c:pt idx="17">
                  <c:v>19571</c:v>
                </c:pt>
                <c:pt idx="18">
                  <c:v>23260</c:v>
                </c:pt>
                <c:pt idx="19">
                  <c:v>25451</c:v>
                </c:pt>
                <c:pt idx="20">
                  <c:v>27590</c:v>
                </c:pt>
                <c:pt idx="21">
                  <c:v>29556</c:v>
                </c:pt>
                <c:pt idx="22">
                  <c:v>31016</c:v>
                </c:pt>
                <c:pt idx="23">
                  <c:v>32398</c:v>
                </c:pt>
                <c:pt idx="24">
                  <c:v>33660</c:v>
                </c:pt>
                <c:pt idx="25">
                  <c:v>35014</c:v>
                </c:pt>
                <c:pt idx="26">
                  <c:v>36176</c:v>
                </c:pt>
                <c:pt idx="27">
                  <c:v>37339</c:v>
                </c:pt>
                <c:pt idx="28">
                  <c:v>38342</c:v>
                </c:pt>
                <c:pt idx="29">
                  <c:v>39383</c:v>
                </c:pt>
                <c:pt idx="30">
                  <c:v>40406</c:v>
                </c:pt>
                <c:pt idx="31">
                  <c:v>41471</c:v>
                </c:pt>
                <c:pt idx="32">
                  <c:v>42379</c:v>
                </c:pt>
                <c:pt idx="33">
                  <c:v>42721</c:v>
                </c:pt>
                <c:pt idx="34">
                  <c:v>43746</c:v>
                </c:pt>
                <c:pt idx="35">
                  <c:v>45332</c:v>
                </c:pt>
                <c:pt idx="36">
                  <c:v>45452</c:v>
                </c:pt>
                <c:pt idx="37">
                  <c:v>46412</c:v>
                </c:pt>
                <c:pt idx="38">
                  <c:v>47386</c:v>
                </c:pt>
                <c:pt idx="39">
                  <c:v>48115</c:v>
                </c:pt>
                <c:pt idx="40">
                  <c:v>48896</c:v>
                </c:pt>
                <c:pt idx="41">
                  <c:v>49959</c:v>
                </c:pt>
                <c:pt idx="42">
                  <c:v>51032</c:v>
                </c:pt>
                <c:pt idx="43">
                  <c:v>51866</c:v>
                </c:pt>
                <c:pt idx="44">
                  <c:v>52581</c:v>
                </c:pt>
                <c:pt idx="45">
                  <c:v>53385</c:v>
                </c:pt>
                <c:pt idx="46">
                  <c:v>54308</c:v>
                </c:pt>
                <c:pt idx="47">
                  <c:v>55367</c:v>
                </c:pt>
                <c:pt idx="48">
                  <c:v>56310</c:v>
                </c:pt>
                <c:pt idx="49">
                  <c:v>57357</c:v>
                </c:pt>
                <c:pt idx="50">
                  <c:v>58224</c:v>
                </c:pt>
                <c:pt idx="51">
                  <c:v>59291</c:v>
                </c:pt>
                <c:pt idx="52">
                  <c:v>60255</c:v>
                </c:pt>
                <c:pt idx="53">
                  <c:v>61579</c:v>
                </c:pt>
                <c:pt idx="54">
                  <c:v>62925</c:v>
                </c:pt>
                <c:pt idx="55">
                  <c:v>64028</c:v>
                </c:pt>
                <c:pt idx="56">
                  <c:v>64537</c:v>
                </c:pt>
                <c:pt idx="57">
                  <c:v>65186</c:v>
                </c:pt>
                <c:pt idx="58">
                  <c:v>67426</c:v>
                </c:pt>
                <c:pt idx="59">
                  <c:v>68231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3122552"/>
        <c:axId val="193123208"/>
      </c:lineChart>
      <c:dateAx>
        <c:axId val="1348612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Month of Treatment Initiation</a:t>
                </a:r>
              </a:p>
            </c:rich>
          </c:tx>
          <c:layout>
            <c:manualLayout>
              <c:xMode val="edge"/>
              <c:yMode val="edge"/>
              <c:x val="0.40591431284714258"/>
              <c:y val="0.8891547705066058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3248"/>
        <c:crosses val="autoZero"/>
        <c:auto val="1"/>
        <c:lblOffset val="100"/>
        <c:baseTimeUnit val="months"/>
        <c:majorUnit val="2"/>
        <c:majorTimeUnit val="months"/>
      </c:dateAx>
      <c:valAx>
        <c:axId val="134863248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Patients Initiating Treatment per Month</a:t>
                </a:r>
              </a:p>
            </c:rich>
          </c:tx>
          <c:layout>
            <c:manualLayout>
              <c:xMode val="edge"/>
              <c:yMode val="edge"/>
              <c:x val="1.9279784813907196E-2"/>
              <c:y val="6.9626714423567507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1280"/>
        <c:crosses val="autoZero"/>
        <c:crossBetween val="midCat"/>
      </c:valAx>
      <c:valAx>
        <c:axId val="19312320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Cumulative Patients Initiated Treatment</a:t>
                </a:r>
              </a:p>
            </c:rich>
          </c:tx>
          <c:layout>
            <c:manualLayout>
              <c:xMode val="edge"/>
              <c:yMode val="edge"/>
              <c:x val="0.96665846903655517"/>
              <c:y val="6.9735473498960338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122552"/>
        <c:crosses val="max"/>
        <c:crossBetween val="between"/>
      </c:valAx>
      <c:dateAx>
        <c:axId val="193122552"/>
        <c:scaling>
          <c:orientation val="minMax"/>
        </c:scaling>
        <c:delete val="1"/>
        <c:axPos val="b"/>
        <c:numFmt formatCode="[$-409]mmm\-yy;@" sourceLinked="1"/>
        <c:majorTickMark val="out"/>
        <c:minorTickMark val="none"/>
        <c:tickLblPos val="nextTo"/>
        <c:crossAx val="193123208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770557399495535"/>
          <c:y val="0.94366488038826313"/>
          <c:w val="0.6245887796569638"/>
          <c:h val="5.63351196117368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604991779016112E-2"/>
          <c:y val="3.6250386636192469E-2"/>
          <c:w val="0.80288439777916376"/>
          <c:h val="0.70775078417085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Positive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Sheet1!$A$2:$A$64</c:f>
              <c:numCache>
                <c:formatCode>mmm\-yy</c:formatCode>
                <c:ptCount val="63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142</c:v>
                </c:pt>
                <c:pt idx="1">
                  <c:v>226</c:v>
                </c:pt>
                <c:pt idx="2">
                  <c:v>222</c:v>
                </c:pt>
                <c:pt idx="3">
                  <c:v>476</c:v>
                </c:pt>
                <c:pt idx="4">
                  <c:v>2376</c:v>
                </c:pt>
                <c:pt idx="5">
                  <c:v>2158</c:v>
                </c:pt>
                <c:pt idx="6">
                  <c:v>2026</c:v>
                </c:pt>
                <c:pt idx="7">
                  <c:v>1955</c:v>
                </c:pt>
                <c:pt idx="8">
                  <c:v>1996</c:v>
                </c:pt>
                <c:pt idx="9">
                  <c:v>1749</c:v>
                </c:pt>
                <c:pt idx="10">
                  <c:v>1970</c:v>
                </c:pt>
                <c:pt idx="11">
                  <c:v>2027</c:v>
                </c:pt>
                <c:pt idx="12">
                  <c:v>1625</c:v>
                </c:pt>
                <c:pt idx="13">
                  <c:v>2148</c:v>
                </c:pt>
                <c:pt idx="14">
                  <c:v>2163</c:v>
                </c:pt>
                <c:pt idx="15">
                  <c:v>1476</c:v>
                </c:pt>
                <c:pt idx="16">
                  <c:v>1503</c:v>
                </c:pt>
                <c:pt idx="17">
                  <c:v>2417</c:v>
                </c:pt>
                <c:pt idx="18">
                  <c:v>2083</c:v>
                </c:pt>
                <c:pt idx="19">
                  <c:v>1983</c:v>
                </c:pt>
                <c:pt idx="20">
                  <c:v>2017</c:v>
                </c:pt>
                <c:pt idx="21">
                  <c:v>1827</c:v>
                </c:pt>
                <c:pt idx="22">
                  <c:v>3055</c:v>
                </c:pt>
                <c:pt idx="23">
                  <c:v>2752</c:v>
                </c:pt>
                <c:pt idx="24">
                  <c:v>2718</c:v>
                </c:pt>
                <c:pt idx="25">
                  <c:v>3090</c:v>
                </c:pt>
                <c:pt idx="26">
                  <c:v>3083</c:v>
                </c:pt>
                <c:pt idx="27">
                  <c:v>2724</c:v>
                </c:pt>
                <c:pt idx="28">
                  <c:v>2281</c:v>
                </c:pt>
                <c:pt idx="29">
                  <c:v>2738</c:v>
                </c:pt>
                <c:pt idx="30">
                  <c:v>3020</c:v>
                </c:pt>
                <c:pt idx="31">
                  <c:v>2757</c:v>
                </c:pt>
                <c:pt idx="32">
                  <c:v>2622</c:v>
                </c:pt>
                <c:pt idx="33">
                  <c:v>2870</c:v>
                </c:pt>
                <c:pt idx="34">
                  <c:v>2572</c:v>
                </c:pt>
                <c:pt idx="35">
                  <c:v>2458</c:v>
                </c:pt>
                <c:pt idx="36">
                  <c:v>2007</c:v>
                </c:pt>
                <c:pt idx="37">
                  <c:v>2087</c:v>
                </c:pt>
                <c:pt idx="38">
                  <c:v>1879</c:v>
                </c:pt>
                <c:pt idx="39">
                  <c:v>2260</c:v>
                </c:pt>
                <c:pt idx="40">
                  <c:v>2576</c:v>
                </c:pt>
                <c:pt idx="41">
                  <c:v>2431</c:v>
                </c:pt>
                <c:pt idx="42">
                  <c:v>2221</c:v>
                </c:pt>
                <c:pt idx="43">
                  <c:v>2017</c:v>
                </c:pt>
                <c:pt idx="44">
                  <c:v>1915</c:v>
                </c:pt>
                <c:pt idx="45">
                  <c:v>1951</c:v>
                </c:pt>
                <c:pt idx="46">
                  <c:v>1868</c:v>
                </c:pt>
                <c:pt idx="47">
                  <c:v>1735</c:v>
                </c:pt>
                <c:pt idx="48">
                  <c:v>1695</c:v>
                </c:pt>
                <c:pt idx="49">
                  <c:v>1774</c:v>
                </c:pt>
                <c:pt idx="50">
                  <c:v>1919</c:v>
                </c:pt>
                <c:pt idx="51">
                  <c:v>1610</c:v>
                </c:pt>
                <c:pt idx="52">
                  <c:v>1910</c:v>
                </c:pt>
                <c:pt idx="53">
                  <c:v>1595</c:v>
                </c:pt>
                <c:pt idx="54">
                  <c:v>1811</c:v>
                </c:pt>
                <c:pt idx="55">
                  <c:v>1968</c:v>
                </c:pt>
                <c:pt idx="56">
                  <c:v>1881</c:v>
                </c:pt>
                <c:pt idx="57">
                  <c:v>2078</c:v>
                </c:pt>
                <c:pt idx="58">
                  <c:v>1681</c:v>
                </c:pt>
                <c:pt idx="59">
                  <c:v>1489</c:v>
                </c:pt>
                <c:pt idx="60">
                  <c:v>1386</c:v>
                </c:pt>
                <c:pt idx="61">
                  <c:v>1384</c:v>
                </c:pt>
                <c:pt idx="62">
                  <c:v>1023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A0-49DB-80B7-4773B0CA68C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Negative</c:v>
                </c:pt>
              </c:strCache>
            </c:strRef>
          </c:tx>
          <c:spPr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92D050"/>
              </a:solidFill>
            </a:ln>
            <a:effectLst/>
          </c:spPr>
          <c:invertIfNegative val="0"/>
          <c:cat>
            <c:numRef>
              <c:f>Sheet1!$A$2:$A$64</c:f>
              <c:numCache>
                <c:formatCode>mmm\-yy</c:formatCode>
                <c:ptCount val="63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0">
                  <c:v>1015</c:v>
                </c:pt>
                <c:pt idx="1">
                  <c:v>1833</c:v>
                </c:pt>
                <c:pt idx="2">
                  <c:v>2065</c:v>
                </c:pt>
                <c:pt idx="3">
                  <c:v>1568</c:v>
                </c:pt>
                <c:pt idx="4">
                  <c:v>1513</c:v>
                </c:pt>
                <c:pt idx="5">
                  <c:v>1854</c:v>
                </c:pt>
                <c:pt idx="6">
                  <c:v>1846</c:v>
                </c:pt>
                <c:pt idx="7">
                  <c:v>1958</c:v>
                </c:pt>
                <c:pt idx="8">
                  <c:v>2371</c:v>
                </c:pt>
                <c:pt idx="9">
                  <c:v>2297</c:v>
                </c:pt>
                <c:pt idx="10">
                  <c:v>3228</c:v>
                </c:pt>
                <c:pt idx="11">
                  <c:v>2906</c:v>
                </c:pt>
                <c:pt idx="12">
                  <c:v>3098</c:v>
                </c:pt>
                <c:pt idx="13">
                  <c:v>4313</c:v>
                </c:pt>
                <c:pt idx="14">
                  <c:v>4050</c:v>
                </c:pt>
                <c:pt idx="15">
                  <c:v>2988</c:v>
                </c:pt>
                <c:pt idx="16">
                  <c:v>3058</c:v>
                </c:pt>
                <c:pt idx="17">
                  <c:v>3509</c:v>
                </c:pt>
                <c:pt idx="18">
                  <c:v>3249</c:v>
                </c:pt>
                <c:pt idx="19">
                  <c:v>3481</c:v>
                </c:pt>
                <c:pt idx="20">
                  <c:v>4311</c:v>
                </c:pt>
                <c:pt idx="21">
                  <c:v>5851</c:v>
                </c:pt>
                <c:pt idx="22">
                  <c:v>15379</c:v>
                </c:pt>
                <c:pt idx="23">
                  <c:v>18973</c:v>
                </c:pt>
                <c:pt idx="24">
                  <c:v>18144</c:v>
                </c:pt>
                <c:pt idx="25">
                  <c:v>19632</c:v>
                </c:pt>
                <c:pt idx="26">
                  <c:v>20477</c:v>
                </c:pt>
                <c:pt idx="27">
                  <c:v>19990</c:v>
                </c:pt>
                <c:pt idx="28">
                  <c:v>18166</c:v>
                </c:pt>
                <c:pt idx="29">
                  <c:v>22951</c:v>
                </c:pt>
                <c:pt idx="30">
                  <c:v>26094</c:v>
                </c:pt>
                <c:pt idx="31">
                  <c:v>26470</c:v>
                </c:pt>
                <c:pt idx="32">
                  <c:v>29443</c:v>
                </c:pt>
                <c:pt idx="33">
                  <c:v>33483</c:v>
                </c:pt>
                <c:pt idx="34">
                  <c:v>30123</c:v>
                </c:pt>
                <c:pt idx="35">
                  <c:v>27895</c:v>
                </c:pt>
                <c:pt idx="36">
                  <c:v>22546</c:v>
                </c:pt>
                <c:pt idx="37">
                  <c:v>24207</c:v>
                </c:pt>
                <c:pt idx="38">
                  <c:v>22526</c:v>
                </c:pt>
                <c:pt idx="39">
                  <c:v>32420</c:v>
                </c:pt>
                <c:pt idx="40">
                  <c:v>39272</c:v>
                </c:pt>
                <c:pt idx="41">
                  <c:v>37155</c:v>
                </c:pt>
                <c:pt idx="42">
                  <c:v>40278</c:v>
                </c:pt>
                <c:pt idx="43">
                  <c:v>39188</c:v>
                </c:pt>
                <c:pt idx="44">
                  <c:v>36222</c:v>
                </c:pt>
                <c:pt idx="45">
                  <c:v>40637</c:v>
                </c:pt>
                <c:pt idx="46">
                  <c:v>37048</c:v>
                </c:pt>
                <c:pt idx="47">
                  <c:v>41317</c:v>
                </c:pt>
                <c:pt idx="48">
                  <c:v>41697</c:v>
                </c:pt>
                <c:pt idx="49">
                  <c:v>46325</c:v>
                </c:pt>
                <c:pt idx="50">
                  <c:v>49867</c:v>
                </c:pt>
                <c:pt idx="51">
                  <c:v>50797</c:v>
                </c:pt>
                <c:pt idx="52">
                  <c:v>68158</c:v>
                </c:pt>
                <c:pt idx="53">
                  <c:v>56444</c:v>
                </c:pt>
                <c:pt idx="54">
                  <c:v>74595</c:v>
                </c:pt>
                <c:pt idx="55">
                  <c:v>87911</c:v>
                </c:pt>
                <c:pt idx="56">
                  <c:v>95362</c:v>
                </c:pt>
                <c:pt idx="57">
                  <c:v>111569</c:v>
                </c:pt>
                <c:pt idx="58">
                  <c:v>101684</c:v>
                </c:pt>
                <c:pt idx="59">
                  <c:v>88464</c:v>
                </c:pt>
                <c:pt idx="60">
                  <c:v>72324</c:v>
                </c:pt>
                <c:pt idx="61">
                  <c:v>79320</c:v>
                </c:pt>
                <c:pt idx="62">
                  <c:v>63914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96841848"/>
        <c:axId val="196841520"/>
      </c:barChart>
      <c:lineChart>
        <c:grouping val="standard"/>
        <c:varyColors val="0"/>
        <c:ser>
          <c:idx val="2"/>
          <c:order val="2"/>
          <c:tx>
            <c:strRef>
              <c:f>Sheet1!$E$1</c:f>
              <c:strCache>
                <c:ptCount val="1"/>
                <c:pt idx="0">
                  <c:v>Cumulative Persons Screened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Sheet1!$A$2:$A$64</c:f>
              <c:numCache>
                <c:formatCode>mmm\-yy</c:formatCode>
                <c:ptCount val="63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</c:numCache>
            </c:numRef>
          </c:cat>
          <c:val>
            <c:numRef>
              <c:f>Sheet1!$E$2:$E$64</c:f>
              <c:numCache>
                <c:formatCode>General</c:formatCode>
                <c:ptCount val="63"/>
                <c:pt idx="0">
                  <c:v>1157</c:v>
                </c:pt>
                <c:pt idx="1">
                  <c:v>3216</c:v>
                </c:pt>
                <c:pt idx="2">
                  <c:v>5503</c:v>
                </c:pt>
                <c:pt idx="3">
                  <c:v>7547</c:v>
                </c:pt>
                <c:pt idx="4">
                  <c:v>11436</c:v>
                </c:pt>
                <c:pt idx="5">
                  <c:v>15448</c:v>
                </c:pt>
                <c:pt idx="6">
                  <c:v>19320</c:v>
                </c:pt>
                <c:pt idx="7">
                  <c:v>23233</c:v>
                </c:pt>
                <c:pt idx="8">
                  <c:v>27600</c:v>
                </c:pt>
                <c:pt idx="9">
                  <c:v>31646</c:v>
                </c:pt>
                <c:pt idx="10">
                  <c:v>36844</c:v>
                </c:pt>
                <c:pt idx="11">
                  <c:v>41777</c:v>
                </c:pt>
                <c:pt idx="12">
                  <c:v>46500</c:v>
                </c:pt>
                <c:pt idx="13">
                  <c:v>52961</c:v>
                </c:pt>
                <c:pt idx="14">
                  <c:v>59174</c:v>
                </c:pt>
                <c:pt idx="15">
                  <c:v>63638</c:v>
                </c:pt>
                <c:pt idx="16">
                  <c:v>68199</c:v>
                </c:pt>
                <c:pt idx="17">
                  <c:v>74125</c:v>
                </c:pt>
                <c:pt idx="18">
                  <c:v>79457</c:v>
                </c:pt>
                <c:pt idx="19">
                  <c:v>84921</c:v>
                </c:pt>
                <c:pt idx="20">
                  <c:v>91249</c:v>
                </c:pt>
                <c:pt idx="21">
                  <c:v>98927</c:v>
                </c:pt>
                <c:pt idx="22">
                  <c:v>117361</c:v>
                </c:pt>
                <c:pt idx="23">
                  <c:v>139086</c:v>
                </c:pt>
                <c:pt idx="24">
                  <c:v>159948</c:v>
                </c:pt>
                <c:pt idx="25">
                  <c:v>182670</c:v>
                </c:pt>
                <c:pt idx="26">
                  <c:v>206230</c:v>
                </c:pt>
                <c:pt idx="27">
                  <c:v>228946</c:v>
                </c:pt>
                <c:pt idx="28">
                  <c:v>249393</c:v>
                </c:pt>
                <c:pt idx="29">
                  <c:v>275082</c:v>
                </c:pt>
                <c:pt idx="30">
                  <c:v>304196</c:v>
                </c:pt>
                <c:pt idx="31">
                  <c:v>333423</c:v>
                </c:pt>
                <c:pt idx="32">
                  <c:v>365491</c:v>
                </c:pt>
                <c:pt idx="33">
                  <c:v>401849</c:v>
                </c:pt>
                <c:pt idx="34">
                  <c:v>434546</c:v>
                </c:pt>
                <c:pt idx="35">
                  <c:v>464903</c:v>
                </c:pt>
                <c:pt idx="36">
                  <c:v>489456</c:v>
                </c:pt>
                <c:pt idx="37">
                  <c:v>515750</c:v>
                </c:pt>
                <c:pt idx="38">
                  <c:v>540155</c:v>
                </c:pt>
                <c:pt idx="39">
                  <c:v>574835</c:v>
                </c:pt>
                <c:pt idx="40">
                  <c:v>616683</c:v>
                </c:pt>
                <c:pt idx="41">
                  <c:v>656269</c:v>
                </c:pt>
                <c:pt idx="42">
                  <c:v>698768</c:v>
                </c:pt>
                <c:pt idx="43">
                  <c:v>739973</c:v>
                </c:pt>
                <c:pt idx="44">
                  <c:v>778110</c:v>
                </c:pt>
                <c:pt idx="45">
                  <c:v>820698</c:v>
                </c:pt>
                <c:pt idx="46">
                  <c:v>859614</c:v>
                </c:pt>
                <c:pt idx="47">
                  <c:v>902666</c:v>
                </c:pt>
                <c:pt idx="48">
                  <c:v>946058</c:v>
                </c:pt>
                <c:pt idx="49">
                  <c:v>994157</c:v>
                </c:pt>
                <c:pt idx="50">
                  <c:v>1045943</c:v>
                </c:pt>
                <c:pt idx="51">
                  <c:v>1098350</c:v>
                </c:pt>
                <c:pt idx="52">
                  <c:v>1168418</c:v>
                </c:pt>
                <c:pt idx="53">
                  <c:v>1226457</c:v>
                </c:pt>
                <c:pt idx="54">
                  <c:v>1302863</c:v>
                </c:pt>
                <c:pt idx="55">
                  <c:v>1392742</c:v>
                </c:pt>
                <c:pt idx="56">
                  <c:v>1489985</c:v>
                </c:pt>
                <c:pt idx="57">
                  <c:v>1603632</c:v>
                </c:pt>
                <c:pt idx="58">
                  <c:v>1706997</c:v>
                </c:pt>
                <c:pt idx="59">
                  <c:v>1796950</c:v>
                </c:pt>
                <c:pt idx="60">
                  <c:v>1870660</c:v>
                </c:pt>
                <c:pt idx="61">
                  <c:v>1951364</c:v>
                </c:pt>
                <c:pt idx="62">
                  <c:v>2016301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9672792"/>
        <c:axId val="419672464"/>
      </c:lineChart>
      <c:dateAx>
        <c:axId val="1968418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Month of Most Recent Screening</a:t>
                </a:r>
              </a:p>
            </c:rich>
          </c:tx>
          <c:layout>
            <c:manualLayout>
              <c:xMode val="edge"/>
              <c:yMode val="edge"/>
              <c:x val="0.38020926438249275"/>
              <c:y val="0.850848324128206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520"/>
        <c:crosses val="autoZero"/>
        <c:auto val="1"/>
        <c:lblOffset val="100"/>
        <c:baseTimeUnit val="months"/>
        <c:majorUnit val="3"/>
        <c:majorTimeUnit val="months"/>
      </c:dateAx>
      <c:valAx>
        <c:axId val="196841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Persons Screened per Month</a:t>
                </a:r>
              </a:p>
            </c:rich>
          </c:tx>
          <c:layout>
            <c:manualLayout>
              <c:xMode val="edge"/>
              <c:yMode val="edge"/>
              <c:x val="0"/>
              <c:y val="0.1461458219110882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848"/>
        <c:crosses val="autoZero"/>
        <c:crossBetween val="midCat"/>
      </c:valAx>
      <c:valAx>
        <c:axId val="419672464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Cumulative Persons Screened</a:t>
                </a:r>
              </a:p>
            </c:rich>
          </c:tx>
          <c:layout>
            <c:manualLayout>
              <c:xMode val="edge"/>
              <c:yMode val="edge"/>
              <c:x val="0.97179163415383896"/>
              <c:y val="0.1575675860251356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672792"/>
        <c:crosses val="max"/>
        <c:crossBetween val="between"/>
      </c:valAx>
      <c:dateAx>
        <c:axId val="41967279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19672464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604991779016112E-2"/>
          <c:y val="3.6250386636192469E-2"/>
          <c:w val="0.80288439777916376"/>
          <c:h val="0.70775078417085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Positive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Sheet1!$A$2:$A$64</c:f>
              <c:numCache>
                <c:formatCode>mmm\-yy</c:formatCode>
                <c:ptCount val="63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172</c:v>
                </c:pt>
                <c:pt idx="1">
                  <c:v>297</c:v>
                </c:pt>
                <c:pt idx="2">
                  <c:v>337</c:v>
                </c:pt>
                <c:pt idx="3">
                  <c:v>771</c:v>
                </c:pt>
                <c:pt idx="4">
                  <c:v>2225</c:v>
                </c:pt>
                <c:pt idx="5">
                  <c:v>2185</c:v>
                </c:pt>
                <c:pt idx="6">
                  <c:v>1905</c:v>
                </c:pt>
                <c:pt idx="7">
                  <c:v>1990</c:v>
                </c:pt>
                <c:pt idx="8">
                  <c:v>1843</c:v>
                </c:pt>
                <c:pt idx="9">
                  <c:v>1500</c:v>
                </c:pt>
                <c:pt idx="10">
                  <c:v>1882</c:v>
                </c:pt>
                <c:pt idx="11">
                  <c:v>1905</c:v>
                </c:pt>
                <c:pt idx="12">
                  <c:v>1684</c:v>
                </c:pt>
                <c:pt idx="13">
                  <c:v>2157</c:v>
                </c:pt>
                <c:pt idx="14">
                  <c:v>2121</c:v>
                </c:pt>
                <c:pt idx="15">
                  <c:v>1453</c:v>
                </c:pt>
                <c:pt idx="16">
                  <c:v>1426</c:v>
                </c:pt>
                <c:pt idx="17">
                  <c:v>2091</c:v>
                </c:pt>
                <c:pt idx="18">
                  <c:v>1865</c:v>
                </c:pt>
                <c:pt idx="19">
                  <c:v>1935</c:v>
                </c:pt>
                <c:pt idx="20">
                  <c:v>1959</c:v>
                </c:pt>
                <c:pt idx="21">
                  <c:v>1777</c:v>
                </c:pt>
                <c:pt idx="22">
                  <c:v>2927</c:v>
                </c:pt>
                <c:pt idx="23">
                  <c:v>2776</c:v>
                </c:pt>
                <c:pt idx="24">
                  <c:v>2579</c:v>
                </c:pt>
                <c:pt idx="25">
                  <c:v>2851</c:v>
                </c:pt>
                <c:pt idx="26">
                  <c:v>2634</c:v>
                </c:pt>
                <c:pt idx="27">
                  <c:v>2250</c:v>
                </c:pt>
                <c:pt idx="28">
                  <c:v>1591</c:v>
                </c:pt>
                <c:pt idx="29">
                  <c:v>2211</c:v>
                </c:pt>
                <c:pt idx="30">
                  <c:v>2546</c:v>
                </c:pt>
                <c:pt idx="31">
                  <c:v>2378</c:v>
                </c:pt>
                <c:pt idx="32">
                  <c:v>2028</c:v>
                </c:pt>
                <c:pt idx="33">
                  <c:v>2129</c:v>
                </c:pt>
                <c:pt idx="34">
                  <c:v>1689</c:v>
                </c:pt>
                <c:pt idx="35">
                  <c:v>1570</c:v>
                </c:pt>
                <c:pt idx="36">
                  <c:v>1279</c:v>
                </c:pt>
                <c:pt idx="37">
                  <c:v>1308</c:v>
                </c:pt>
                <c:pt idx="38">
                  <c:v>1549</c:v>
                </c:pt>
                <c:pt idx="39">
                  <c:v>1904</c:v>
                </c:pt>
                <c:pt idx="40">
                  <c:v>2152</c:v>
                </c:pt>
                <c:pt idx="41">
                  <c:v>2073</c:v>
                </c:pt>
                <c:pt idx="42">
                  <c:v>1876</c:v>
                </c:pt>
                <c:pt idx="43">
                  <c:v>1687</c:v>
                </c:pt>
                <c:pt idx="44">
                  <c:v>1576</c:v>
                </c:pt>
                <c:pt idx="45">
                  <c:v>1574</c:v>
                </c:pt>
                <c:pt idx="46">
                  <c:v>1540</c:v>
                </c:pt>
                <c:pt idx="47">
                  <c:v>1452</c:v>
                </c:pt>
                <c:pt idx="48">
                  <c:v>1352</c:v>
                </c:pt>
                <c:pt idx="49">
                  <c:v>1418</c:v>
                </c:pt>
                <c:pt idx="50">
                  <c:v>1514</c:v>
                </c:pt>
                <c:pt idx="51">
                  <c:v>1264</c:v>
                </c:pt>
                <c:pt idx="52">
                  <c:v>1507</c:v>
                </c:pt>
                <c:pt idx="53">
                  <c:v>1219</c:v>
                </c:pt>
                <c:pt idx="54">
                  <c:v>1415</c:v>
                </c:pt>
                <c:pt idx="55">
                  <c:v>1505</c:v>
                </c:pt>
                <c:pt idx="56">
                  <c:v>1442</c:v>
                </c:pt>
                <c:pt idx="57">
                  <c:v>1574</c:v>
                </c:pt>
                <c:pt idx="58">
                  <c:v>1252</c:v>
                </c:pt>
                <c:pt idx="59">
                  <c:v>1080</c:v>
                </c:pt>
                <c:pt idx="60">
                  <c:v>1014</c:v>
                </c:pt>
                <c:pt idx="61">
                  <c:v>983</c:v>
                </c:pt>
                <c:pt idx="62">
                  <c:v>699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A0-49DB-80B7-4773B0CA68C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Negative</c:v>
                </c:pt>
              </c:strCache>
            </c:strRef>
          </c:tx>
          <c:spPr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92D050"/>
              </a:solidFill>
            </a:ln>
            <a:effectLst/>
          </c:spPr>
          <c:invertIfNegative val="0"/>
          <c:cat>
            <c:numRef>
              <c:f>Sheet1!$A$2:$A$64</c:f>
              <c:numCache>
                <c:formatCode>mmm\-yy</c:formatCode>
                <c:ptCount val="63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0">
                  <c:v>2267</c:v>
                </c:pt>
                <c:pt idx="1">
                  <c:v>4366</c:v>
                </c:pt>
                <c:pt idx="2">
                  <c:v>5103</c:v>
                </c:pt>
                <c:pt idx="3">
                  <c:v>3306</c:v>
                </c:pt>
                <c:pt idx="4">
                  <c:v>3795</c:v>
                </c:pt>
                <c:pt idx="5">
                  <c:v>3780</c:v>
                </c:pt>
                <c:pt idx="6">
                  <c:v>3674</c:v>
                </c:pt>
                <c:pt idx="7">
                  <c:v>4107</c:v>
                </c:pt>
                <c:pt idx="8">
                  <c:v>4805</c:v>
                </c:pt>
                <c:pt idx="9">
                  <c:v>4764</c:v>
                </c:pt>
                <c:pt idx="10">
                  <c:v>7461</c:v>
                </c:pt>
                <c:pt idx="11">
                  <c:v>6717</c:v>
                </c:pt>
                <c:pt idx="12">
                  <c:v>6809</c:v>
                </c:pt>
                <c:pt idx="13">
                  <c:v>9677</c:v>
                </c:pt>
                <c:pt idx="14">
                  <c:v>8787</c:v>
                </c:pt>
                <c:pt idx="15">
                  <c:v>6688</c:v>
                </c:pt>
                <c:pt idx="16">
                  <c:v>7334</c:v>
                </c:pt>
                <c:pt idx="17">
                  <c:v>8226</c:v>
                </c:pt>
                <c:pt idx="18">
                  <c:v>8222</c:v>
                </c:pt>
                <c:pt idx="19">
                  <c:v>9045</c:v>
                </c:pt>
                <c:pt idx="20">
                  <c:v>9722</c:v>
                </c:pt>
                <c:pt idx="21">
                  <c:v>13663</c:v>
                </c:pt>
                <c:pt idx="22">
                  <c:v>34211</c:v>
                </c:pt>
                <c:pt idx="23">
                  <c:v>39991</c:v>
                </c:pt>
                <c:pt idx="24">
                  <c:v>38152</c:v>
                </c:pt>
                <c:pt idx="25">
                  <c:v>38603</c:v>
                </c:pt>
                <c:pt idx="26">
                  <c:v>39468</c:v>
                </c:pt>
                <c:pt idx="27">
                  <c:v>37153</c:v>
                </c:pt>
                <c:pt idx="28">
                  <c:v>31556</c:v>
                </c:pt>
                <c:pt idx="29">
                  <c:v>38999</c:v>
                </c:pt>
                <c:pt idx="30">
                  <c:v>45216</c:v>
                </c:pt>
                <c:pt idx="31">
                  <c:v>44078</c:v>
                </c:pt>
                <c:pt idx="32">
                  <c:v>45688</c:v>
                </c:pt>
                <c:pt idx="33">
                  <c:v>50210</c:v>
                </c:pt>
                <c:pt idx="34">
                  <c:v>43484</c:v>
                </c:pt>
                <c:pt idx="35">
                  <c:v>37778</c:v>
                </c:pt>
                <c:pt idx="36">
                  <c:v>29338</c:v>
                </c:pt>
                <c:pt idx="37">
                  <c:v>30584</c:v>
                </c:pt>
                <c:pt idx="38">
                  <c:v>30365</c:v>
                </c:pt>
                <c:pt idx="39">
                  <c:v>43416</c:v>
                </c:pt>
                <c:pt idx="40">
                  <c:v>50254</c:v>
                </c:pt>
                <c:pt idx="41">
                  <c:v>45649</c:v>
                </c:pt>
                <c:pt idx="42">
                  <c:v>48867</c:v>
                </c:pt>
                <c:pt idx="43">
                  <c:v>45660</c:v>
                </c:pt>
                <c:pt idx="44">
                  <c:v>40171</c:v>
                </c:pt>
                <c:pt idx="45">
                  <c:v>42892</c:v>
                </c:pt>
                <c:pt idx="46">
                  <c:v>37070</c:v>
                </c:pt>
                <c:pt idx="47">
                  <c:v>39622</c:v>
                </c:pt>
                <c:pt idx="48">
                  <c:v>37795</c:v>
                </c:pt>
                <c:pt idx="49">
                  <c:v>40415</c:v>
                </c:pt>
                <c:pt idx="50">
                  <c:v>40453</c:v>
                </c:pt>
                <c:pt idx="51">
                  <c:v>38193</c:v>
                </c:pt>
                <c:pt idx="52">
                  <c:v>46178</c:v>
                </c:pt>
                <c:pt idx="53">
                  <c:v>36629</c:v>
                </c:pt>
                <c:pt idx="54">
                  <c:v>48881</c:v>
                </c:pt>
                <c:pt idx="55">
                  <c:v>56654</c:v>
                </c:pt>
                <c:pt idx="56">
                  <c:v>56550</c:v>
                </c:pt>
                <c:pt idx="57">
                  <c:v>62909</c:v>
                </c:pt>
                <c:pt idx="58">
                  <c:v>55828</c:v>
                </c:pt>
                <c:pt idx="59">
                  <c:v>43667</c:v>
                </c:pt>
                <c:pt idx="60">
                  <c:v>32414</c:v>
                </c:pt>
                <c:pt idx="61">
                  <c:v>32760</c:v>
                </c:pt>
                <c:pt idx="62">
                  <c:v>24206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96841848"/>
        <c:axId val="196841520"/>
      </c:barChart>
      <c:lineChart>
        <c:grouping val="standard"/>
        <c:varyColors val="0"/>
        <c:ser>
          <c:idx val="2"/>
          <c:order val="2"/>
          <c:tx>
            <c:strRef>
              <c:f>Sheet1!$E$1</c:f>
              <c:strCache>
                <c:ptCount val="1"/>
                <c:pt idx="0">
                  <c:v>Percent Positive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Sheet1!$A$2:$A$64</c:f>
              <c:numCache>
                <c:formatCode>mmm\-yy</c:formatCode>
                <c:ptCount val="63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</c:numCache>
            </c:numRef>
          </c:cat>
          <c:val>
            <c:numRef>
              <c:f>Sheet1!$E$2:$E$64</c:f>
              <c:numCache>
                <c:formatCode>0.0%</c:formatCode>
                <c:ptCount val="63"/>
                <c:pt idx="0">
                  <c:v>7.0520705207052073E-2</c:v>
                </c:pt>
                <c:pt idx="1">
                  <c:v>6.3692901565515769E-2</c:v>
                </c:pt>
                <c:pt idx="2">
                  <c:v>6.1948529411764708E-2</c:v>
                </c:pt>
                <c:pt idx="3">
                  <c:v>0.18910963944076528</c:v>
                </c:pt>
                <c:pt idx="4">
                  <c:v>0.36960132890365449</c:v>
                </c:pt>
                <c:pt idx="5">
                  <c:v>0.36630343671416599</c:v>
                </c:pt>
                <c:pt idx="6">
                  <c:v>0.34145904283921852</c:v>
                </c:pt>
                <c:pt idx="7">
                  <c:v>0.32639002788256521</c:v>
                </c:pt>
                <c:pt idx="8">
                  <c:v>0.27722623345367026</c:v>
                </c:pt>
                <c:pt idx="9">
                  <c:v>0.23946360153256704</c:v>
                </c:pt>
                <c:pt idx="10">
                  <c:v>0.2014342288344215</c:v>
                </c:pt>
                <c:pt idx="11">
                  <c:v>0.220946416144746</c:v>
                </c:pt>
                <c:pt idx="12">
                  <c:v>0.19828093724243495</c:v>
                </c:pt>
                <c:pt idx="13">
                  <c:v>0.18227142132837587</c:v>
                </c:pt>
                <c:pt idx="14">
                  <c:v>0.19444444444444445</c:v>
                </c:pt>
                <c:pt idx="15">
                  <c:v>0.17847930229701511</c:v>
                </c:pt>
                <c:pt idx="16">
                  <c:v>0.16278538812785387</c:v>
                </c:pt>
                <c:pt idx="17">
                  <c:v>0.20267519627798777</c:v>
                </c:pt>
                <c:pt idx="18">
                  <c:v>0.18489144443342917</c:v>
                </c:pt>
                <c:pt idx="19">
                  <c:v>0.17622950819672131</c:v>
                </c:pt>
                <c:pt idx="20">
                  <c:v>0.16770824415717833</c:v>
                </c:pt>
                <c:pt idx="21">
                  <c:v>0.11509067357512953</c:v>
                </c:pt>
                <c:pt idx="22">
                  <c:v>7.8814152619958E-2</c:v>
                </c:pt>
                <c:pt idx="23">
                  <c:v>6.4909860406388104E-2</c:v>
                </c:pt>
                <c:pt idx="24">
                  <c:v>6.331786599887064E-2</c:v>
                </c:pt>
                <c:pt idx="25">
                  <c:v>6.8775027741593095E-2</c:v>
                </c:pt>
                <c:pt idx="26">
                  <c:v>6.2562348582015107E-2</c:v>
                </c:pt>
                <c:pt idx="27">
                  <c:v>5.7102251097632159E-2</c:v>
                </c:pt>
                <c:pt idx="28">
                  <c:v>4.7998310556008082E-2</c:v>
                </c:pt>
                <c:pt idx="29">
                  <c:v>5.3652026207231251E-2</c:v>
                </c:pt>
                <c:pt idx="30">
                  <c:v>5.3305975461664087E-2</c:v>
                </c:pt>
                <c:pt idx="31">
                  <c:v>5.1188221112450492E-2</c:v>
                </c:pt>
                <c:pt idx="32">
                  <c:v>4.2501467013161202E-2</c:v>
                </c:pt>
                <c:pt idx="33">
                  <c:v>4.0677124133055659E-2</c:v>
                </c:pt>
                <c:pt idx="34">
                  <c:v>3.7389591127443382E-2</c:v>
                </c:pt>
                <c:pt idx="35">
                  <c:v>3.990037613093423E-2</c:v>
                </c:pt>
                <c:pt idx="36">
                  <c:v>4.1774177744390371E-2</c:v>
                </c:pt>
                <c:pt idx="37">
                  <c:v>4.1013420293490532E-2</c:v>
                </c:pt>
                <c:pt idx="38">
                  <c:v>4.8536692360719433E-2</c:v>
                </c:pt>
                <c:pt idx="39">
                  <c:v>4.2012356575463372E-2</c:v>
                </c:pt>
                <c:pt idx="40">
                  <c:v>4.1064000305308553E-2</c:v>
                </c:pt>
                <c:pt idx="41">
                  <c:v>4.3439084698881018E-2</c:v>
                </c:pt>
                <c:pt idx="42">
                  <c:v>3.697061663677749E-2</c:v>
                </c:pt>
                <c:pt idx="43">
                  <c:v>3.5630557374279261E-2</c:v>
                </c:pt>
                <c:pt idx="44">
                  <c:v>3.7751215656214816E-2</c:v>
                </c:pt>
                <c:pt idx="45">
                  <c:v>3.5397832051455046E-2</c:v>
                </c:pt>
                <c:pt idx="46">
                  <c:v>3.9886039886039885E-2</c:v>
                </c:pt>
                <c:pt idx="47">
                  <c:v>3.5350830208891272E-2</c:v>
                </c:pt>
                <c:pt idx="48">
                  <c:v>3.4536490663396938E-2</c:v>
                </c:pt>
                <c:pt idx="49">
                  <c:v>3.3896684435732558E-2</c:v>
                </c:pt>
                <c:pt idx="50">
                  <c:v>3.6075964448256961E-2</c:v>
                </c:pt>
                <c:pt idx="51">
                  <c:v>3.2034873406493143E-2</c:v>
                </c:pt>
                <c:pt idx="52">
                  <c:v>3.160322952710496E-2</c:v>
                </c:pt>
                <c:pt idx="53">
                  <c:v>3.2207778482350458E-2</c:v>
                </c:pt>
                <c:pt idx="54">
                  <c:v>2.8133449976141246E-2</c:v>
                </c:pt>
                <c:pt idx="55">
                  <c:v>2.5877336267817536E-2</c:v>
                </c:pt>
                <c:pt idx="56">
                  <c:v>2.4865498689474411E-2</c:v>
                </c:pt>
                <c:pt idx="57">
                  <c:v>2.4409534295860926E-2</c:v>
                </c:pt>
                <c:pt idx="58">
                  <c:v>2.1934127540294324E-2</c:v>
                </c:pt>
                <c:pt idx="59">
                  <c:v>2.4135696247793149E-2</c:v>
                </c:pt>
                <c:pt idx="60">
                  <c:v>3.0333851860715567E-2</c:v>
                </c:pt>
                <c:pt idx="61">
                  <c:v>2.9131968111904692E-2</c:v>
                </c:pt>
                <c:pt idx="62">
                  <c:v>2.8066653282473399E-2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9672792"/>
        <c:axId val="419672464"/>
      </c:lineChart>
      <c:dateAx>
        <c:axId val="1968418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Month of First Screening</a:t>
                </a:r>
              </a:p>
            </c:rich>
          </c:tx>
          <c:layout>
            <c:manualLayout>
              <c:xMode val="edge"/>
              <c:yMode val="edge"/>
              <c:x val="0.38020926438249275"/>
              <c:y val="0.850848324128206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520"/>
        <c:crosses val="autoZero"/>
        <c:auto val="1"/>
        <c:lblOffset val="100"/>
        <c:baseTimeUnit val="months"/>
        <c:majorUnit val="3"/>
        <c:majorTimeUnit val="months"/>
      </c:dateAx>
      <c:valAx>
        <c:axId val="196841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Persons Screened per Month</a:t>
                </a:r>
              </a:p>
            </c:rich>
          </c:tx>
          <c:layout>
            <c:manualLayout>
              <c:xMode val="edge"/>
              <c:yMode val="edge"/>
              <c:x val="0"/>
              <c:y val="0.1461458219110882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848"/>
        <c:crosses val="autoZero"/>
        <c:crossBetween val="midCat"/>
      </c:valAx>
      <c:valAx>
        <c:axId val="419672464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Percent</a:t>
                </a:r>
                <a:r>
                  <a:rPr lang="en-US" sz="1200" baseline="0" dirty="0"/>
                  <a:t> Positive at First Screening</a:t>
                </a:r>
                <a:endParaRPr lang="en-US" sz="1200" dirty="0"/>
              </a:p>
            </c:rich>
          </c:tx>
          <c:layout>
            <c:manualLayout>
              <c:xMode val="edge"/>
              <c:yMode val="edge"/>
              <c:x val="0.96128112364332841"/>
              <c:y val="0.1270281097843672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672792"/>
        <c:crosses val="max"/>
        <c:crossBetween val="between"/>
      </c:valAx>
      <c:dateAx>
        <c:axId val="41967279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19672464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0.0675</cdr:x>
      <cdr:y>0.92281</cdr:y>
    </cdr:from>
    <cdr:to>
      <cdr:x>0.25</cdr:x>
      <cdr:y>0.97963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9468" y="6086008"/>
          <a:ext cx="2188564" cy="374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0.03875</cdr:x>
      <cdr:y>0.94554</cdr:y>
    </cdr:from>
    <cdr:to>
      <cdr:x>0.22125</cdr:x>
      <cdr:y>0.96372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4694" y="6235909"/>
          <a:ext cx="2188564" cy="1199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0.5261</cdr:x>
      <cdr:y>0.21176</cdr:y>
    </cdr:from>
    <cdr:to>
      <cdr:x>0.6011</cdr:x>
      <cdr:y>0.26078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414247" y="1452281"/>
          <a:ext cx="914400" cy="336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0.29706</cdr:x>
      <cdr:y>0.07843</cdr:y>
    </cdr:from>
    <cdr:to>
      <cdr:x>0.37206</cdr:x>
      <cdr:y>0.21176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21741" y="5378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0.35833</cdr:x>
      <cdr:y>0.24815</cdr:y>
    </cdr:from>
    <cdr:to>
      <cdr:x>0.45833</cdr:x>
      <cdr:y>0.29259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276600" y="1276348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0.375</cdr:x>
      <cdr:y>0.29259</cdr:y>
    </cdr:from>
    <cdr:to>
      <cdr:x>0.475</cdr:x>
      <cdr:y>0.42593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29000" y="1504948"/>
          <a:ext cx="9144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0.30443</cdr:x>
      <cdr:y>0.42656</cdr:y>
    </cdr:from>
    <cdr:to>
      <cdr:x>0.41277</cdr:x>
      <cdr:y>0.48694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2783708" y="2194015"/>
          <a:ext cx="990661" cy="3105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200" dirty="0"/>
            <a:t>79.2%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0.30396</cdr:x>
      <cdr:y>0.75962</cdr:y>
    </cdr:from>
    <cdr:to>
      <cdr:x>0.4123</cdr:x>
      <cdr:y>0.8241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2779410" y="3907093"/>
          <a:ext cx="990661" cy="3316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/>
            <a:t>98.8%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51386-5C04-4964-B461-72D69E7F67DC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35EB3-898C-4191-B9C0-65943B895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35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42698" y="185352"/>
            <a:ext cx="5438140" cy="4141523"/>
          </a:xfrm>
        </p:spPr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C74DD4-A335-4789-BC77-41EF11F6F6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Notes Placeholder 2"/>
          <p:cNvSpPr txBox="1">
            <a:spLocks/>
          </p:cNvSpPr>
          <p:nvPr/>
        </p:nvSpPr>
        <p:spPr>
          <a:xfrm>
            <a:off x="642698" y="4370769"/>
            <a:ext cx="5438140" cy="107173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shows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number of people with a positive HCV test results presenting to four pilot provider sites in Tbilisi by week.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the first four weeks of the program at least 700 people presented to the 4 sites combined, peaking during the second week at a 1000 people.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Notes Placeholder 2"/>
          <p:cNvSpPr txBox="1">
            <a:spLocks/>
          </p:cNvSpPr>
          <p:nvPr/>
        </p:nvSpPr>
        <p:spPr>
          <a:xfrm>
            <a:off x="642698" y="5444975"/>
            <a:ext cx="5438140" cy="101614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here are the same trends by month BUT  for 12 provider sites enrolled in the program as of October 18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peak volume of Hepatitis C –infected persons seeking care occurred in May and thereafter stabilized  at approximately 2300 people per month.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Notes Placeholder 2"/>
          <p:cNvSpPr txBox="1">
            <a:spLocks/>
          </p:cNvSpPr>
          <p:nvPr/>
        </p:nvSpPr>
        <p:spPr>
          <a:xfrm>
            <a:off x="642698" y="6461116"/>
            <a:ext cx="5438140" cy="123809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demonstrates  number of persons with current HCV-infection and indications for treatment, who were approved by the committee ,depicted in blue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those who started treatment depicted in  orange, by month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Initially in May and June proportionally a low percentage of patients eligible to start treatment were approved. However as the process was refined, in July and August larger proportion of patients started treatment.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Notes Placeholder 2"/>
          <p:cNvSpPr txBox="1">
            <a:spLocks/>
          </p:cNvSpPr>
          <p:nvPr/>
        </p:nvSpPr>
        <p:spPr>
          <a:xfrm>
            <a:off x="642698" y="7918253"/>
            <a:ext cx="5438140" cy="8839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Here are the demographic characteristics of 3 722 people who started treatment.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86% of patients were  male.  Median age was 51.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Available data of Family score was equally distributed among those with less than 70.000 score and those with &gt;70,000</a:t>
            </a:r>
          </a:p>
        </p:txBody>
      </p:sp>
      <p:sp>
        <p:nvSpPr>
          <p:cNvPr id="9" name="Notes Placeholder 2"/>
          <p:cNvSpPr txBox="1">
            <a:spLocks/>
          </p:cNvSpPr>
          <p:nvPr/>
        </p:nvSpPr>
        <p:spPr>
          <a:xfrm>
            <a:off x="642698" y="8887493"/>
            <a:ext cx="5438140" cy="49133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Among patients who started treatment the majority resided in Tbilisi followed by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Imereti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Adjara regions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7260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C351-1350-4C0F-B4C2-C03EF98DF78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C878-4C92-47B5-A887-5920EDE59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41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33094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79811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958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958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Population Health Sciences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0B24DC-2007-EF47-9156-B4CE3FA4638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Bristol Medical School 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02300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3000"/>
              </a:lnSpc>
              <a:defRPr sz="2800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dirty="0"/>
              <a:t>Bottom band: NCHHSTP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5015565"/>
            <a:ext cx="9144000" cy="134374"/>
          </a:xfrm>
          <a:prstGeom prst="rect">
            <a:avLst/>
          </a:prstGeom>
        </p:spPr>
      </p:pic>
      <p:sp>
        <p:nvSpPr>
          <p:cNvPr id="6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57200" y="1158875"/>
            <a:ext cx="8229600" cy="3341688"/>
          </a:xfrm>
        </p:spPr>
        <p:txBody>
          <a:bodyPr/>
          <a:lstStyle>
            <a:lvl1pPr marL="342892" indent="-342892">
              <a:buClr>
                <a:srgbClr val="006A71"/>
              </a:buClr>
              <a:buFont typeface="Wingdings" panose="05000000000000000000" pitchFamily="2" charset="2"/>
              <a:buChar char="§"/>
              <a:defRPr sz="2000">
                <a:solidFill>
                  <a:schemeClr val="accent4">
                    <a:lumMod val="75000"/>
                  </a:schemeClr>
                </a:solidFill>
              </a:defRPr>
            </a:lvl1pPr>
            <a:lvl2pPr>
              <a:buClr>
                <a:srgbClr val="9A4E9E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>
                <a:srgbClr val="C00000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2000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2558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A6C54-B8F4-491D-A1D2-A75312E66E03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C3C9-F06A-481B-A2B5-38BF2C9B2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77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93477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2922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7362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63221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F15F-C097-4354-82A0-DD3F6041ACCC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5C3F-4E4A-4CBA-B5ED-A870A13D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69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52290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2953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75F3A-37DD-4CB1-8753-8C47C960DBB1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03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672" r:id="rId12"/>
    <p:sldLayoutId id="2147483673" r:id="rId13"/>
  </p:sldLayoutIdLst>
  <p:transition>
    <p:fade/>
  </p:transition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1" y="180871"/>
            <a:ext cx="8991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37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Georgia Hepatitis C Elimination Program Care Cascade, April 28, 2015 – March 31, 2020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9308" y="1465"/>
            <a:ext cx="9144000" cy="5143500"/>
            <a:chOff x="0" y="2"/>
            <a:chExt cx="9144000" cy="5143500"/>
          </a:xfrm>
        </p:grpSpPr>
        <p:graphicFrame>
          <p:nvGraphicFramePr>
            <p:cNvPr id="7" name="Chart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26470290"/>
                </p:ext>
              </p:extLst>
            </p:nvPr>
          </p:nvGraphicFramePr>
          <p:xfrm>
            <a:off x="0" y="2"/>
            <a:ext cx="9144000" cy="51435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7" name="TextBox 1"/>
            <p:cNvSpPr txBox="1"/>
            <p:nvPr/>
          </p:nvSpPr>
          <p:spPr>
            <a:xfrm>
              <a:off x="2783766" y="2619393"/>
              <a:ext cx="990600" cy="305475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91.0%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TextBox 1"/>
            <p:cNvSpPr txBox="1"/>
            <p:nvPr/>
          </p:nvSpPr>
          <p:spPr>
            <a:xfrm>
              <a:off x="2783766" y="1376105"/>
              <a:ext cx="99060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80.4%</a:t>
              </a:r>
            </a:p>
          </p:txBody>
        </p:sp>
        <p:sp>
          <p:nvSpPr>
            <p:cNvPr id="21" name="Down Arrow 20"/>
            <p:cNvSpPr/>
            <p:nvPr/>
          </p:nvSpPr>
          <p:spPr>
            <a:xfrm>
              <a:off x="2591388" y="1849511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TextBox 1"/>
            <p:cNvSpPr txBox="1"/>
            <p:nvPr/>
          </p:nvSpPr>
          <p:spPr>
            <a:xfrm>
              <a:off x="2783706" y="1785065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80.8%</a:t>
              </a:r>
              <a:endParaRPr lang="en-US" sz="1100" dirty="0"/>
            </a:p>
          </p:txBody>
        </p:sp>
        <p:sp>
          <p:nvSpPr>
            <p:cNvPr id="30" name="TextBox 1"/>
            <p:cNvSpPr txBox="1"/>
            <p:nvPr/>
          </p:nvSpPr>
          <p:spPr>
            <a:xfrm>
              <a:off x="2783706" y="950737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96.4% </a:t>
              </a:r>
            </a:p>
          </p:txBody>
        </p:sp>
        <p:sp>
          <p:nvSpPr>
            <p:cNvPr id="31" name="TextBox 1"/>
            <p:cNvSpPr txBox="1"/>
            <p:nvPr/>
          </p:nvSpPr>
          <p:spPr>
            <a:xfrm>
              <a:off x="2783706" y="3070450"/>
              <a:ext cx="99066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95.9%</a:t>
              </a:r>
            </a:p>
          </p:txBody>
        </p:sp>
        <p:sp>
          <p:nvSpPr>
            <p:cNvPr id="32" name="TextBox 1"/>
            <p:cNvSpPr txBox="1"/>
            <p:nvPr/>
          </p:nvSpPr>
          <p:spPr>
            <a:xfrm>
              <a:off x="2783706" y="3488777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75.8%</a:t>
              </a:r>
            </a:p>
          </p:txBody>
        </p:sp>
        <p:sp>
          <p:nvSpPr>
            <p:cNvPr id="34" name="Down Arrow 33"/>
            <p:cNvSpPr/>
            <p:nvPr/>
          </p:nvSpPr>
          <p:spPr>
            <a:xfrm>
              <a:off x="2580776" y="991138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Down Arrow 34"/>
            <p:cNvSpPr/>
            <p:nvPr/>
          </p:nvSpPr>
          <p:spPr>
            <a:xfrm>
              <a:off x="2580776" y="1421756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" name="Down Arrow 35"/>
            <p:cNvSpPr/>
            <p:nvPr/>
          </p:nvSpPr>
          <p:spPr>
            <a:xfrm>
              <a:off x="2591388" y="2255176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" name="Down Arrow 39"/>
            <p:cNvSpPr/>
            <p:nvPr/>
          </p:nvSpPr>
          <p:spPr>
            <a:xfrm>
              <a:off x="2580776" y="2692447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Down Arrow 40"/>
            <p:cNvSpPr/>
            <p:nvPr/>
          </p:nvSpPr>
          <p:spPr>
            <a:xfrm>
              <a:off x="2574502" y="3091980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Down Arrow 41"/>
            <p:cNvSpPr/>
            <p:nvPr/>
          </p:nvSpPr>
          <p:spPr>
            <a:xfrm>
              <a:off x="2574502" y="3534614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Down Arrow 42"/>
            <p:cNvSpPr/>
            <p:nvPr/>
          </p:nvSpPr>
          <p:spPr>
            <a:xfrm>
              <a:off x="2579549" y="395035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29308" y="4418533"/>
            <a:ext cx="8962291" cy="707886"/>
          </a:xfrm>
          <a:prstGeom prst="rect">
            <a:avLst/>
          </a:prstGeom>
          <a:solidFill>
            <a:srgbClr val="FFFFCC">
              <a:alpha val="54118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* Among persons with national ID number;  ** Age ≥ 12 with no mortality data prior to confirmation  </a:t>
            </a:r>
          </a:p>
          <a:p>
            <a:r>
              <a:rPr lang="en-US" sz="1000" dirty="0"/>
              <a:t>*** Per-protocol, includes retreatments. Among 45,451 persons tested after their </a:t>
            </a:r>
            <a:r>
              <a:rPr lang="en-US" sz="1000" b="1" dirty="0"/>
              <a:t>1</a:t>
            </a:r>
            <a:r>
              <a:rPr lang="en-US" sz="1000" b="1" baseline="30000" dirty="0"/>
              <a:t>st</a:t>
            </a:r>
            <a:r>
              <a:rPr lang="en-US" sz="1000" b="1" dirty="0"/>
              <a:t> round of treatment</a:t>
            </a:r>
            <a:r>
              <a:rPr lang="en-US" sz="1000" dirty="0"/>
              <a:t>, 43,817 (</a:t>
            </a:r>
            <a:r>
              <a:rPr lang="en-US" sz="1000" dirty="0">
                <a:solidFill>
                  <a:srgbClr val="FF0000"/>
                </a:solidFill>
              </a:rPr>
              <a:t>96.4%</a:t>
            </a:r>
            <a:r>
              <a:rPr lang="en-US" sz="1000" dirty="0"/>
              <a:t>) achieved SVR </a:t>
            </a:r>
          </a:p>
          <a:p>
            <a:r>
              <a:rPr lang="en-US" sz="1000" dirty="0"/>
              <a:t>(Including </a:t>
            </a:r>
            <a:r>
              <a:rPr lang="en-US" sz="1000" dirty="0">
                <a:solidFill>
                  <a:srgbClr val="FF0000"/>
                </a:solidFill>
              </a:rPr>
              <a:t>82.3%</a:t>
            </a:r>
            <a:r>
              <a:rPr lang="en-US" sz="1000" dirty="0"/>
              <a:t> for </a:t>
            </a:r>
            <a:r>
              <a:rPr lang="en-US" sz="1000" b="1" dirty="0"/>
              <a:t>SOF-based regimens</a:t>
            </a:r>
            <a:r>
              <a:rPr lang="en-US" sz="1000" dirty="0"/>
              <a:t>, </a:t>
            </a:r>
            <a:r>
              <a:rPr lang="en-US" sz="1000" dirty="0">
                <a:solidFill>
                  <a:srgbClr val="FF0000"/>
                </a:solidFill>
              </a:rPr>
              <a:t>98.2%</a:t>
            </a:r>
            <a:r>
              <a:rPr lang="en-US" sz="1000" dirty="0"/>
              <a:t> for </a:t>
            </a:r>
            <a:r>
              <a:rPr lang="en-US" sz="1000" b="1" dirty="0"/>
              <a:t>SOF/LED regimens</a:t>
            </a:r>
            <a:r>
              <a:rPr lang="en-US" sz="1000" dirty="0"/>
              <a:t>, and </a:t>
            </a:r>
            <a:r>
              <a:rPr lang="en-US" sz="1000" dirty="0">
                <a:solidFill>
                  <a:srgbClr val="FF0000"/>
                </a:solidFill>
              </a:rPr>
              <a:t>98.5% </a:t>
            </a:r>
            <a:r>
              <a:rPr lang="en-US" sz="1000" dirty="0"/>
              <a:t>for </a:t>
            </a:r>
            <a:r>
              <a:rPr lang="en-US" sz="1000" b="1" dirty="0"/>
              <a:t>SOF/VEL regimens</a:t>
            </a:r>
            <a:r>
              <a:rPr lang="en-US" sz="1000" dirty="0"/>
              <a:t>).  1,637 persons were </a:t>
            </a:r>
            <a:r>
              <a:rPr lang="en-US" sz="1000" b="1" dirty="0"/>
              <a:t>retreated</a:t>
            </a:r>
            <a:r>
              <a:rPr lang="en-US" sz="1000" dirty="0"/>
              <a:t> with a 2</a:t>
            </a:r>
            <a:r>
              <a:rPr lang="en-US" sz="1000" baseline="30000" dirty="0"/>
              <a:t>nd</a:t>
            </a:r>
            <a:r>
              <a:rPr lang="en-US" sz="1000" dirty="0"/>
              <a:t> round of treatment, with </a:t>
            </a:r>
            <a:r>
              <a:rPr lang="en-US" sz="1000" dirty="0">
                <a:solidFill>
                  <a:srgbClr val="FF0000"/>
                </a:solidFill>
              </a:rPr>
              <a:t>94.2%</a:t>
            </a:r>
            <a:r>
              <a:rPr lang="en-US" sz="1000" dirty="0"/>
              <a:t> (824/875) of those tested achieving SVR. Overall SVR by </a:t>
            </a:r>
            <a:r>
              <a:rPr lang="en-US" sz="1000" b="1" dirty="0"/>
              <a:t>Intention-to-Treat analysis: </a:t>
            </a:r>
            <a:r>
              <a:rPr lang="en-US" sz="1000" dirty="0">
                <a:solidFill>
                  <a:srgbClr val="FF0000"/>
                </a:solidFill>
              </a:rPr>
              <a:t>73.7%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01264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50151376"/>
              </p:ext>
            </p:extLst>
          </p:nvPr>
        </p:nvGraphicFramePr>
        <p:xfrm>
          <a:off x="119270" y="622997"/>
          <a:ext cx="8835887" cy="4257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9270" y="253666"/>
            <a:ext cx="8971741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750" b="1" dirty="0">
                <a:solidFill>
                  <a:schemeClr val="accent1">
                    <a:lumMod val="75000"/>
                  </a:schemeClr>
                </a:solidFill>
              </a:rPr>
              <a:t>Patients initiating treatment, Georgia HCV elimination program, April 2015 – March 2020</a:t>
            </a:r>
          </a:p>
        </p:txBody>
      </p:sp>
    </p:spTree>
    <p:extLst>
      <p:ext uri="{BB962C8B-B14F-4D97-AF65-F5344CB8AC3E}">
        <p14:creationId xmlns:p14="http://schemas.microsoft.com/office/powerpoint/2010/main" val="1405450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1" y="253666"/>
            <a:ext cx="87747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Persons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*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Screened per Month, Georgia, January 2015 – March 2020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3491210"/>
              </p:ext>
            </p:extLst>
          </p:nvPr>
        </p:nvGraphicFramePr>
        <p:xfrm>
          <a:off x="304801" y="622998"/>
          <a:ext cx="8458200" cy="415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48200" y="4897279"/>
            <a:ext cx="48026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* Among all persons with national ID.  Does not include  persons with 15-digit code</a:t>
            </a:r>
          </a:p>
        </p:txBody>
      </p:sp>
    </p:spTree>
    <p:extLst>
      <p:ext uri="{BB962C8B-B14F-4D97-AF65-F5344CB8AC3E}">
        <p14:creationId xmlns:p14="http://schemas.microsoft.com/office/powerpoint/2010/main" val="257137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1" y="253666"/>
            <a:ext cx="87747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Persons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*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Newly Screened per Month, Georgia, January 2015 – March 2020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587397"/>
              </p:ext>
            </p:extLst>
          </p:nvPr>
        </p:nvGraphicFramePr>
        <p:xfrm>
          <a:off x="304801" y="622998"/>
          <a:ext cx="8458200" cy="415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48200" y="4897279"/>
            <a:ext cx="48026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* Among all persons with national ID.  Does not include  persons with 15-digit code</a:t>
            </a:r>
          </a:p>
        </p:txBody>
      </p:sp>
    </p:spTree>
    <p:extLst>
      <p:ext uri="{BB962C8B-B14F-4D97-AF65-F5344CB8AC3E}">
        <p14:creationId xmlns:p14="http://schemas.microsoft.com/office/powerpoint/2010/main" val="3189316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2704</TotalTime>
  <Words>481</Words>
  <Application>Microsoft Office PowerPoint</Application>
  <PresentationFormat>On-screen Show (16:9)</PresentationFormat>
  <Paragraphs>43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SRA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Byram, Mary Beth</dc:creator>
  <cp:lastModifiedBy>Shadaker, Shaun (CDC/DDID/NCHHSTP/DVH)</cp:lastModifiedBy>
  <cp:revision>216</cp:revision>
  <dcterms:created xsi:type="dcterms:W3CDTF">2016-06-09T19:37:31Z</dcterms:created>
  <dcterms:modified xsi:type="dcterms:W3CDTF">2020-04-22T15:38:28Z</dcterms:modified>
</cp:coreProperties>
</file>